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Proxima Nova"/>
      <p:regular r:id="rId31"/>
      <p:bold r:id="rId32"/>
      <p:italic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Alfa Slab One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roximaNova-italic.fntdata"/><Relationship Id="rId10" Type="http://schemas.openxmlformats.org/officeDocument/2006/relationships/slide" Target="slides/slide5.xml"/><Relationship Id="rId32" Type="http://schemas.openxmlformats.org/officeDocument/2006/relationships/font" Target="fonts/ProximaNova-bold.fntdata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font" Target="fonts/ProximaNova-boldItalic.fntdata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AlfaSlabOne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5ecfb4b7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5ecfb4b7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5ecfb4b7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5ecfb4b7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5e3fe61fc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5e3fe61fc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8038e667d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8038e667d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8038e667d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8038e667d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5e3fe61fc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5e3fe61fc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8038e667d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8038e667d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8038e667d_0_1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8038e667d_0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8038e667d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8038e667d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5e3fe61fc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5e3fe61fc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5e3fe61f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5e3fe61f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8038e667d_0_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8038e667d_0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5ecfb4b7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5ecfb4b7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8038e667d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48038e667d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8038e667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8038e667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8038e667d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8038e667d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8038e667d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8038e667d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5ecfb4b7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5ecfb4b7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8038e667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8038e667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5e3fe61f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5e3fe61f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5e3fe61f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5e3fe61f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8038e667d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8038e667d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5ecfb4b7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5ecfb4b7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5ecfb4b7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5ecfb4b7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Da ideia ao produto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Juan Pablo Correia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750" y="1142972"/>
            <a:ext cx="5432501" cy="362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Ideia - Clientes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760" y="1118875"/>
            <a:ext cx="7564488" cy="40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Ideia - experiência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311688" y="454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Ideia - definição de conceito e estratégia</a:t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162" name="Google Shape;162;p24"/>
          <p:cNvCxnSpPr/>
          <p:nvPr/>
        </p:nvCxnSpPr>
        <p:spPr>
          <a:xfrm>
            <a:off x="311700" y="10271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3" name="Google Shape;163;p24"/>
          <p:cNvGrpSpPr/>
          <p:nvPr/>
        </p:nvGrpSpPr>
        <p:grpSpPr>
          <a:xfrm>
            <a:off x="4731550" y="1233082"/>
            <a:ext cx="3820529" cy="747300"/>
            <a:chOff x="4530625" y="1206568"/>
            <a:chExt cx="3820529" cy="747300"/>
          </a:xfrm>
        </p:grpSpPr>
        <p:cxnSp>
          <p:nvCxnSpPr>
            <p:cNvPr id="164" name="Google Shape;164;p24"/>
            <p:cNvCxnSpPr/>
            <p:nvPr/>
          </p:nvCxnSpPr>
          <p:spPr>
            <a:xfrm>
              <a:off x="4530625" y="1582195"/>
              <a:ext cx="1652700" cy="0"/>
            </a:xfrm>
            <a:prstGeom prst="straightConnector1">
              <a:avLst/>
            </a:prstGeom>
            <a:noFill/>
            <a:ln cap="flat" cmpd="sng" w="9525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5" name="Google Shape;165;p24"/>
            <p:cNvSpPr/>
            <p:nvPr/>
          </p:nvSpPr>
          <p:spPr>
            <a:xfrm>
              <a:off x="6014671" y="1481782"/>
              <a:ext cx="198600" cy="198300"/>
            </a:xfrm>
            <a:prstGeom prst="ellipse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4"/>
            <p:cNvSpPr txBox="1"/>
            <p:nvPr/>
          </p:nvSpPr>
          <p:spPr>
            <a:xfrm>
              <a:off x="5990215" y="1423765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7" name="Google Shape;167;p24"/>
            <p:cNvSpPr txBox="1"/>
            <p:nvPr/>
          </p:nvSpPr>
          <p:spPr>
            <a:xfrm>
              <a:off x="6223854" y="1206568"/>
              <a:ext cx="21273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Produto vs. Serviço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8" name="Google Shape;168;p24"/>
          <p:cNvGrpSpPr/>
          <p:nvPr/>
        </p:nvGrpSpPr>
        <p:grpSpPr>
          <a:xfrm>
            <a:off x="5265375" y="2165889"/>
            <a:ext cx="3286704" cy="747300"/>
            <a:chOff x="5064450" y="2086419"/>
            <a:chExt cx="3286704" cy="747300"/>
          </a:xfrm>
        </p:grpSpPr>
        <p:cxnSp>
          <p:nvCxnSpPr>
            <p:cNvPr id="169" name="Google Shape;169;p24"/>
            <p:cNvCxnSpPr/>
            <p:nvPr/>
          </p:nvCxnSpPr>
          <p:spPr>
            <a:xfrm>
              <a:off x="5064450" y="2460069"/>
              <a:ext cx="1119000" cy="0"/>
            </a:xfrm>
            <a:prstGeom prst="straightConnector1">
              <a:avLst/>
            </a:prstGeom>
            <a:noFill/>
            <a:ln cap="flat" cmpd="sng" w="9525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0" name="Google Shape;170;p24"/>
            <p:cNvSpPr/>
            <p:nvPr/>
          </p:nvSpPr>
          <p:spPr>
            <a:xfrm>
              <a:off x="6014671" y="2353882"/>
              <a:ext cx="198600" cy="198300"/>
            </a:xfrm>
            <a:prstGeom prst="ellipse">
              <a:avLst/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4"/>
            <p:cNvSpPr txBox="1"/>
            <p:nvPr/>
          </p:nvSpPr>
          <p:spPr>
            <a:xfrm>
              <a:off x="5991690" y="2295028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2" name="Google Shape;172;p24"/>
            <p:cNvSpPr txBox="1"/>
            <p:nvPr/>
          </p:nvSpPr>
          <p:spPr>
            <a:xfrm>
              <a:off x="6223854" y="2086419"/>
              <a:ext cx="21273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Massificar ou personalizar?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3" name="Google Shape;173;p24"/>
          <p:cNvGrpSpPr/>
          <p:nvPr/>
        </p:nvGrpSpPr>
        <p:grpSpPr>
          <a:xfrm>
            <a:off x="5775075" y="3245326"/>
            <a:ext cx="2777004" cy="747300"/>
            <a:chOff x="5574150" y="3083456"/>
            <a:chExt cx="2777004" cy="747300"/>
          </a:xfrm>
        </p:grpSpPr>
        <p:cxnSp>
          <p:nvCxnSpPr>
            <p:cNvPr id="174" name="Google Shape;174;p24"/>
            <p:cNvCxnSpPr/>
            <p:nvPr/>
          </p:nvCxnSpPr>
          <p:spPr>
            <a:xfrm>
              <a:off x="5574150" y="3449448"/>
              <a:ext cx="609300" cy="0"/>
            </a:xfrm>
            <a:prstGeom prst="straightConnector1">
              <a:avLst/>
            </a:prstGeom>
            <a:noFill/>
            <a:ln cap="flat" cmpd="sng" w="9525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5" name="Google Shape;175;p24"/>
            <p:cNvSpPr/>
            <p:nvPr/>
          </p:nvSpPr>
          <p:spPr>
            <a:xfrm>
              <a:off x="6014671" y="3349032"/>
              <a:ext cx="198600" cy="198300"/>
            </a:xfrm>
            <a:prstGeom prst="ellipse">
              <a:avLst/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4"/>
            <p:cNvSpPr txBox="1"/>
            <p:nvPr/>
          </p:nvSpPr>
          <p:spPr>
            <a:xfrm>
              <a:off x="5991690" y="3291115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7" name="Google Shape;177;p24"/>
            <p:cNvSpPr txBox="1"/>
            <p:nvPr/>
          </p:nvSpPr>
          <p:spPr>
            <a:xfrm>
              <a:off x="6223854" y="3083456"/>
              <a:ext cx="21273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Permite recorrência de negócio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8" name="Google Shape;178;p24"/>
          <p:cNvGrpSpPr/>
          <p:nvPr/>
        </p:nvGrpSpPr>
        <p:grpSpPr>
          <a:xfrm>
            <a:off x="603701" y="1734218"/>
            <a:ext cx="3468724" cy="747300"/>
            <a:chOff x="744101" y="1672393"/>
            <a:chExt cx="3468724" cy="747300"/>
          </a:xfrm>
        </p:grpSpPr>
        <p:cxnSp>
          <p:nvCxnSpPr>
            <p:cNvPr id="179" name="Google Shape;179;p24"/>
            <p:cNvCxnSpPr/>
            <p:nvPr/>
          </p:nvCxnSpPr>
          <p:spPr>
            <a:xfrm rot="10800000">
              <a:off x="2921325" y="2046050"/>
              <a:ext cx="1291500" cy="0"/>
            </a:xfrm>
            <a:prstGeom prst="straightConnector1">
              <a:avLst/>
            </a:prstGeom>
            <a:noFill/>
            <a:ln cap="flat" cmpd="sng" w="9525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0" name="Google Shape;180;p24"/>
            <p:cNvSpPr/>
            <p:nvPr/>
          </p:nvSpPr>
          <p:spPr>
            <a:xfrm>
              <a:off x="2874851" y="1943786"/>
              <a:ext cx="198600" cy="198300"/>
            </a:xfrm>
            <a:prstGeom prst="ellipse">
              <a:avLst/>
            </a:prstGeom>
            <a:solidFill>
              <a:srgbClr val="0C58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4"/>
            <p:cNvSpPr txBox="1"/>
            <p:nvPr/>
          </p:nvSpPr>
          <p:spPr>
            <a:xfrm>
              <a:off x="2849841" y="1884747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2" name="Google Shape;182;p24"/>
            <p:cNvSpPr txBox="1"/>
            <p:nvPr/>
          </p:nvSpPr>
          <p:spPr>
            <a:xfrm>
              <a:off x="744101" y="1672393"/>
              <a:ext cx="21273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Consumo, empresas, ambos?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" name="Google Shape;183;p24"/>
          <p:cNvGrpSpPr/>
          <p:nvPr/>
        </p:nvGrpSpPr>
        <p:grpSpPr>
          <a:xfrm>
            <a:off x="603701" y="2651794"/>
            <a:ext cx="3021694" cy="747300"/>
            <a:chOff x="744101" y="2507609"/>
            <a:chExt cx="3021694" cy="747300"/>
          </a:xfrm>
        </p:grpSpPr>
        <p:cxnSp>
          <p:nvCxnSpPr>
            <p:cNvPr id="184" name="Google Shape;184;p24"/>
            <p:cNvCxnSpPr/>
            <p:nvPr/>
          </p:nvCxnSpPr>
          <p:spPr>
            <a:xfrm rot="10800000">
              <a:off x="2915895" y="2881250"/>
              <a:ext cx="849900" cy="0"/>
            </a:xfrm>
            <a:prstGeom prst="straightConnector1">
              <a:avLst/>
            </a:prstGeom>
            <a:noFill/>
            <a:ln cap="flat" cmpd="sng" w="9525">
              <a:solidFill>
                <a:srgbClr val="BDBDB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5" name="Google Shape;185;p24"/>
            <p:cNvSpPr/>
            <p:nvPr/>
          </p:nvSpPr>
          <p:spPr>
            <a:xfrm>
              <a:off x="2874851" y="2780836"/>
              <a:ext cx="198600" cy="198300"/>
            </a:xfrm>
            <a:prstGeom prst="ellipse">
              <a:avLst/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4"/>
            <p:cNvSpPr txBox="1"/>
            <p:nvPr/>
          </p:nvSpPr>
          <p:spPr>
            <a:xfrm>
              <a:off x="2849841" y="2724795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7" name="Google Shape;187;p24"/>
            <p:cNvSpPr txBox="1"/>
            <p:nvPr/>
          </p:nvSpPr>
          <p:spPr>
            <a:xfrm>
              <a:off x="744101" y="2507609"/>
              <a:ext cx="21273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Baixo custo ou diferenciado</a:t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" name="Google Shape;188;p24"/>
          <p:cNvGrpSpPr/>
          <p:nvPr/>
        </p:nvGrpSpPr>
        <p:grpSpPr>
          <a:xfrm>
            <a:off x="2817409" y="1357927"/>
            <a:ext cx="3509178" cy="3257208"/>
            <a:chOff x="3318063" y="1368287"/>
            <a:chExt cx="2408000" cy="2993482"/>
          </a:xfrm>
        </p:grpSpPr>
        <p:sp>
          <p:nvSpPr>
            <p:cNvPr id="189" name="Google Shape;189;p24"/>
            <p:cNvSpPr/>
            <p:nvPr/>
          </p:nvSpPr>
          <p:spPr>
            <a:xfrm>
              <a:off x="3595785" y="2775241"/>
              <a:ext cx="1853168" cy="919151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90" name="Google Shape;190;p24"/>
            <p:cNvSpPr/>
            <p:nvPr/>
          </p:nvSpPr>
          <p:spPr>
            <a:xfrm>
              <a:off x="3318063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0944A1"/>
            </a:solidFill>
            <a:ln>
              <a:noFill/>
            </a:ln>
          </p:spPr>
        </p:sp>
        <p:sp>
          <p:nvSpPr>
            <p:cNvPr id="191" name="Google Shape;191;p24"/>
            <p:cNvSpPr/>
            <p:nvPr/>
          </p:nvSpPr>
          <p:spPr>
            <a:xfrm flipH="1">
              <a:off x="4522196" y="3194383"/>
              <a:ext cx="1203867" cy="1167385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307BF3"/>
            </a:solidFill>
            <a:ln>
              <a:noFill/>
            </a:ln>
          </p:spPr>
        </p:sp>
        <p:sp>
          <p:nvSpPr>
            <p:cNvPr id="192" name="Google Shape;192;p24"/>
            <p:cNvSpPr/>
            <p:nvPr/>
          </p:nvSpPr>
          <p:spPr>
            <a:xfrm>
              <a:off x="3844034" y="2401368"/>
              <a:ext cx="1356545" cy="672851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93" name="Google Shape;193;p24"/>
            <p:cNvSpPr/>
            <p:nvPr/>
          </p:nvSpPr>
          <p:spPr>
            <a:xfrm>
              <a:off x="3930892" y="2272397"/>
              <a:ext cx="1175304" cy="581421"/>
            </a:xfrm>
            <a:custGeom>
              <a:rect b="b" l="l" r="r" t="t"/>
              <a:pathLst>
                <a:path extrusionOk="0" h="16300" w="49248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94" name="Google Shape;194;p24"/>
            <p:cNvSpPr/>
            <p:nvPr/>
          </p:nvSpPr>
          <p:spPr>
            <a:xfrm>
              <a:off x="4052837" y="2081437"/>
              <a:ext cx="931314" cy="460727"/>
            </a:xfrm>
            <a:custGeom>
              <a:rect b="b" l="l" r="r" t="t"/>
              <a:pathLst>
                <a:path extrusionOk="0" h="12970" w="39012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95" name="Google Shape;195;p24"/>
            <p:cNvSpPr/>
            <p:nvPr/>
          </p:nvSpPr>
          <p:spPr>
            <a:xfrm>
              <a:off x="4233144" y="1787006"/>
              <a:ext cx="573183" cy="289305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96" name="Google Shape;196;p24"/>
            <p:cNvSpPr/>
            <p:nvPr/>
          </p:nvSpPr>
          <p:spPr>
            <a:xfrm>
              <a:off x="3640743" y="2708179"/>
              <a:ext cx="881371" cy="854431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0944A1"/>
            </a:solidFill>
            <a:ln>
              <a:noFill/>
            </a:ln>
          </p:spPr>
        </p:sp>
        <p:sp>
          <p:nvSpPr>
            <p:cNvPr id="197" name="Google Shape;197;p24"/>
            <p:cNvSpPr/>
            <p:nvPr/>
          </p:nvSpPr>
          <p:spPr>
            <a:xfrm>
              <a:off x="3964720" y="2291507"/>
              <a:ext cx="555203" cy="453658"/>
            </a:xfrm>
            <a:custGeom>
              <a:rect b="b" l="l" r="r" t="t"/>
              <a:pathLst>
                <a:path extrusionOk="0" h="12771" w="23257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98" name="Google Shape;198;p24"/>
            <p:cNvSpPr/>
            <p:nvPr/>
          </p:nvSpPr>
          <p:spPr>
            <a:xfrm flipH="1">
              <a:off x="4518736" y="2291507"/>
              <a:ext cx="555203" cy="453658"/>
            </a:xfrm>
            <a:custGeom>
              <a:rect b="b" l="l" r="r" t="t"/>
              <a:pathLst>
                <a:path extrusionOk="0" h="12771" w="23257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199" name="Google Shape;199;p24"/>
            <p:cNvSpPr/>
            <p:nvPr/>
          </p:nvSpPr>
          <p:spPr>
            <a:xfrm>
              <a:off x="4084537" y="1922553"/>
              <a:ext cx="435387" cy="501365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0944A1"/>
            </a:solidFill>
            <a:ln>
              <a:noFill/>
            </a:ln>
          </p:spPr>
        </p:sp>
        <p:sp>
          <p:nvSpPr>
            <p:cNvPr id="200" name="Google Shape;200;p24"/>
            <p:cNvSpPr/>
            <p:nvPr/>
          </p:nvSpPr>
          <p:spPr>
            <a:xfrm flipH="1">
              <a:off x="4518735" y="1922553"/>
              <a:ext cx="435387" cy="501365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0C58D3"/>
            </a:solidFill>
            <a:ln>
              <a:noFill/>
            </a:ln>
          </p:spPr>
        </p:sp>
        <p:sp>
          <p:nvSpPr>
            <p:cNvPr id="201" name="Google Shape;201;p24"/>
            <p:cNvSpPr/>
            <p:nvPr/>
          </p:nvSpPr>
          <p:spPr>
            <a:xfrm>
              <a:off x="4266040" y="1368287"/>
              <a:ext cx="253884" cy="593119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944A1"/>
            </a:solidFill>
            <a:ln>
              <a:noFill/>
            </a:ln>
          </p:spPr>
        </p:sp>
        <p:sp>
          <p:nvSpPr>
            <p:cNvPr id="202" name="Google Shape;202;p24"/>
            <p:cNvSpPr/>
            <p:nvPr/>
          </p:nvSpPr>
          <p:spPr>
            <a:xfrm flipH="1">
              <a:off x="4518734" y="1368287"/>
              <a:ext cx="253884" cy="593119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C58D3"/>
            </a:solidFill>
            <a:ln>
              <a:noFill/>
            </a:ln>
          </p:spPr>
        </p:sp>
        <p:sp>
          <p:nvSpPr>
            <p:cNvPr id="203" name="Google Shape;203;p24"/>
            <p:cNvSpPr/>
            <p:nvPr/>
          </p:nvSpPr>
          <p:spPr>
            <a:xfrm>
              <a:off x="3877348" y="2290728"/>
              <a:ext cx="642683" cy="657851"/>
            </a:xfrm>
            <a:custGeom>
              <a:rect b="b" l="l" r="r" t="t"/>
              <a:pathLst>
                <a:path extrusionOk="0" h="46623" w="65016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0944A1"/>
            </a:solidFill>
            <a:ln>
              <a:noFill/>
            </a:ln>
          </p:spPr>
        </p:sp>
        <p:sp>
          <p:nvSpPr>
            <p:cNvPr id="204" name="Google Shape;204;p24"/>
            <p:cNvSpPr/>
            <p:nvPr/>
          </p:nvSpPr>
          <p:spPr>
            <a:xfrm flipH="1">
              <a:off x="4518572" y="2291772"/>
              <a:ext cx="642683" cy="657851"/>
            </a:xfrm>
            <a:custGeom>
              <a:rect b="b" l="l" r="r" t="t"/>
              <a:pathLst>
                <a:path extrusionOk="0" h="46623" w="65016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0D5DDF"/>
            </a:solidFill>
            <a:ln>
              <a:noFill/>
            </a:ln>
          </p:spPr>
        </p:sp>
        <p:sp>
          <p:nvSpPr>
            <p:cNvPr id="205" name="Google Shape;205;p24"/>
            <p:cNvSpPr/>
            <p:nvPr/>
          </p:nvSpPr>
          <p:spPr>
            <a:xfrm flipH="1">
              <a:off x="4522009" y="2708179"/>
              <a:ext cx="881371" cy="854431"/>
            </a:xfrm>
            <a:custGeom>
              <a:rect b="b" l="l" r="r" t="t"/>
              <a:pathLst>
                <a:path extrusionOk="0" h="20822" w="31954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0E65F0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Ideia - Resultado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311700" y="1451700"/>
            <a:ext cx="843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Hey, have you seen this new device? 1000 songs in your pocket!”</a:t>
            </a:r>
            <a:endParaRPr sz="1800">
              <a:solidFill>
                <a:srgbClr val="434343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“Basically, our </a:t>
            </a:r>
            <a:r>
              <a:rPr b="1" lang="en" sz="1800">
                <a:solidFill>
                  <a:srgbClr val="434343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goal</a:t>
            </a:r>
            <a:r>
              <a:rPr lang="en" sz="1800">
                <a:solidFill>
                  <a:srgbClr val="434343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is to organize the world’s information and to make it universally accessible and useful.” 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Processo de criação de produto</a:t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17" name="Google Shape;217;p26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18" name="Google Shape;218;p26"/>
          <p:cNvGrpSpPr/>
          <p:nvPr/>
        </p:nvGrpSpPr>
        <p:grpSpPr>
          <a:xfrm>
            <a:off x="1776626" y="1318143"/>
            <a:ext cx="2460300" cy="2460300"/>
            <a:chOff x="1776626" y="1318143"/>
            <a:chExt cx="2460300" cy="2460300"/>
          </a:xfrm>
        </p:grpSpPr>
        <p:grpSp>
          <p:nvGrpSpPr>
            <p:cNvPr id="219" name="Google Shape;219;p26"/>
            <p:cNvGrpSpPr/>
            <p:nvPr/>
          </p:nvGrpSpPr>
          <p:grpSpPr>
            <a:xfrm>
              <a:off x="1776626" y="1318143"/>
              <a:ext cx="2460300" cy="2460300"/>
              <a:chOff x="1776626" y="1318143"/>
              <a:chExt cx="2460300" cy="2460300"/>
            </a:xfrm>
          </p:grpSpPr>
          <p:sp>
            <p:nvSpPr>
              <p:cNvPr id="220" name="Google Shape;220;p26"/>
              <p:cNvSpPr/>
              <p:nvPr/>
            </p:nvSpPr>
            <p:spPr>
              <a:xfrm rot="2700000">
                <a:off x="2761975" y="1053398"/>
                <a:ext cx="489601" cy="2989789"/>
              </a:xfrm>
              <a:prstGeom prst="roundRect">
                <a:avLst>
                  <a:gd fmla="val 50000" name="adj"/>
                </a:avLst>
              </a:prstGeom>
              <a:solidFill>
                <a:srgbClr val="0C58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6"/>
              <p:cNvSpPr txBox="1"/>
              <p:nvPr/>
            </p:nvSpPr>
            <p:spPr>
              <a:xfrm rot="-2700000">
                <a:off x="1899549" y="2297849"/>
                <a:ext cx="2376303" cy="3428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Projecto</a:t>
                </a:r>
                <a:endParaRPr b="1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22" name="Google Shape;222;p26"/>
            <p:cNvSpPr/>
            <p:nvPr/>
          </p:nvSpPr>
          <p:spPr>
            <a:xfrm>
              <a:off x="196607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9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Projecto - Principais atividades</a:t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28" name="Google Shape;228;p27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9" name="Google Shape;229;p27"/>
          <p:cNvSpPr/>
          <p:nvPr/>
        </p:nvSpPr>
        <p:spPr>
          <a:xfrm>
            <a:off x="0" y="2330414"/>
            <a:ext cx="2214600" cy="669000"/>
          </a:xfrm>
          <a:prstGeom prst="homePlate">
            <a:avLst>
              <a:gd fmla="val 50000" name="adj"/>
            </a:avLst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Desenho do sistema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1659200" y="2330425"/>
            <a:ext cx="2064000" cy="669000"/>
          </a:xfrm>
          <a:prstGeom prst="chevron">
            <a:avLst>
              <a:gd fmla="val 50000" name="adj"/>
            </a:avLst>
          </a:prstGeom>
          <a:solidFill>
            <a:srgbClr val="0C5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Análise de requisitos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3366150" y="2330425"/>
            <a:ext cx="2214600" cy="669000"/>
          </a:xfrm>
          <a:prstGeom prst="chevron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Desenvolvimento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6958875" y="2330425"/>
            <a:ext cx="2064000" cy="669000"/>
          </a:xfrm>
          <a:prstGeom prst="chevron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Correções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5242500" y="2330425"/>
            <a:ext cx="2064000" cy="669000"/>
          </a:xfrm>
          <a:prstGeom prst="chevron">
            <a:avLst>
              <a:gd fmla="val 50000" name="adj"/>
            </a:avLst>
          </a:prstGeom>
          <a:solidFill>
            <a:srgbClr val="0E65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Testes Iniciais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Projecto - Recursos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39" name="Google Shape;239;p28"/>
          <p:cNvSpPr txBox="1"/>
          <p:nvPr>
            <p:ph idx="1" type="body"/>
          </p:nvPr>
        </p:nvSpPr>
        <p:spPr>
          <a:xfrm>
            <a:off x="311700" y="1310375"/>
            <a:ext cx="8520600" cy="32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Identificar recursos necessários para o desenvolvimento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Equipa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Matéria-prima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Equipamentos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Parceiros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Tempo</a:t>
            </a:r>
            <a:endParaRPr/>
          </a:p>
        </p:txBody>
      </p:sp>
      <p:cxnSp>
        <p:nvCxnSpPr>
          <p:cNvPr id="240" name="Google Shape;240;p28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Projecto - Planeamento</a:t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46" name="Google Shape;246;p29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7" name="Google Shape;2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0888"/>
            <a:ext cx="8029952" cy="374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Processo de criação de produto</a:t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53" name="Google Shape;253;p30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54" name="Google Shape;254;p30"/>
          <p:cNvGrpSpPr/>
          <p:nvPr/>
        </p:nvGrpSpPr>
        <p:grpSpPr>
          <a:xfrm>
            <a:off x="3203958" y="1258050"/>
            <a:ext cx="2547000" cy="2547000"/>
            <a:chOff x="3203958" y="1258050"/>
            <a:chExt cx="2547000" cy="2547000"/>
          </a:xfrm>
        </p:grpSpPr>
        <p:sp>
          <p:nvSpPr>
            <p:cNvPr id="255" name="Google Shape;255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1200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Protótipo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Protótipo</a:t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63" name="Google Shape;263;p31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4" name="Google Shape;2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38" y="1242538"/>
            <a:ext cx="8064716" cy="374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302625"/>
            <a:ext cx="8520600" cy="32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</a:rPr>
              <a:t>Juan Correia</a:t>
            </a:r>
            <a:endParaRPr sz="12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</a:rPr>
              <a:t>Formação</a:t>
            </a:r>
            <a:endParaRPr sz="12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</a:rPr>
              <a:t>Lic. Informática, ramo tecnológico</a:t>
            </a:r>
            <a:endParaRPr sz="12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</a:rPr>
              <a:t>Mestre em Gestão Empresarial</a:t>
            </a:r>
            <a:endParaRPr sz="12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</a:rPr>
              <a:t>Experiência</a:t>
            </a:r>
            <a:endParaRPr sz="12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</a:rPr>
              <a:t>10 anos como Dir. Comercial </a:t>
            </a:r>
            <a:endParaRPr sz="12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</a:rPr>
              <a:t>5 Anos com gestor de I&amp;DT</a:t>
            </a:r>
            <a:endParaRPr sz="12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</a:rPr>
              <a:t>Abertura de mercados: UK, Dubai, MZ, USA, ARG, ES</a:t>
            </a:r>
            <a:endParaRPr sz="12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cxnSp>
        <p:nvCxnSpPr>
          <p:cNvPr id="63" name="Google Shape;63;p14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Introdução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674" y="2478565"/>
            <a:ext cx="2857500" cy="789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3663" y="3268188"/>
            <a:ext cx="285750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470" y="4097575"/>
            <a:ext cx="2606450" cy="6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5844800" y="351500"/>
            <a:ext cx="2690400" cy="1791300"/>
          </a:xfrm>
          <a:prstGeom prst="vertic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Falhar na preparação é preparar-se para falhar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wish things were easier, wish you were better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Processo de criação de produto</a:t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70" name="Google Shape;270;p32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71" name="Google Shape;271;p32"/>
          <p:cNvGrpSpPr/>
          <p:nvPr/>
        </p:nvGrpSpPr>
        <p:grpSpPr>
          <a:xfrm>
            <a:off x="4761418" y="1318143"/>
            <a:ext cx="2460300" cy="2460300"/>
            <a:chOff x="4761418" y="1318143"/>
            <a:chExt cx="2460300" cy="2460300"/>
          </a:xfrm>
        </p:grpSpPr>
        <p:sp>
          <p:nvSpPr>
            <p:cNvPr id="272" name="Google Shape;272;p32"/>
            <p:cNvSpPr/>
            <p:nvPr/>
          </p:nvSpPr>
          <p:spPr>
            <a:xfrm rot="2700000">
              <a:off x="5746767" y="1053398"/>
              <a:ext cx="489601" cy="2989789"/>
            </a:xfrm>
            <a:prstGeom prst="roundRect">
              <a:avLst>
                <a:gd fmla="val 50000" name="adj"/>
              </a:avLst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4950863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0E65F0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1" sz="900">
                <a:solidFill>
                  <a:srgbClr val="0E65F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" name="Google Shape;274;p32"/>
            <p:cNvSpPr txBox="1"/>
            <p:nvPr/>
          </p:nvSpPr>
          <p:spPr>
            <a:xfrm rot="-2700000">
              <a:off x="4896424" y="2302799"/>
              <a:ext cx="2362302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Testes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Testes e validação</a:t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280" name="Google Shape;280;p33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1" name="Google Shape;281;p33"/>
          <p:cNvSpPr/>
          <p:nvPr/>
        </p:nvSpPr>
        <p:spPr>
          <a:xfrm rot="-711236">
            <a:off x="6465750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2" name="Google Shape;282;p33"/>
          <p:cNvSpPr/>
          <p:nvPr/>
        </p:nvSpPr>
        <p:spPr>
          <a:xfrm flipH="1" rot="711236">
            <a:off x="5181012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83" name="Google Shape;283;p33"/>
          <p:cNvGrpSpPr/>
          <p:nvPr/>
        </p:nvGrpSpPr>
        <p:grpSpPr>
          <a:xfrm>
            <a:off x="5586175" y="2683244"/>
            <a:ext cx="1712700" cy="1230715"/>
            <a:chOff x="5796625" y="2541798"/>
            <a:chExt cx="1712700" cy="1230715"/>
          </a:xfrm>
        </p:grpSpPr>
        <p:sp>
          <p:nvSpPr>
            <p:cNvPr id="284" name="Google Shape;284;p33"/>
            <p:cNvSpPr/>
            <p:nvPr/>
          </p:nvSpPr>
          <p:spPr>
            <a:xfrm rot="-1789476">
              <a:off x="6572742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85" name="Google Shape;285;p33"/>
            <p:cNvSpPr txBox="1"/>
            <p:nvPr/>
          </p:nvSpPr>
          <p:spPr>
            <a:xfrm>
              <a:off x="6296613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5E5E5E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6 meses</a:t>
              </a:r>
              <a:endParaRPr b="1" sz="8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87" name="Google Shape;287;p33"/>
            <p:cNvSpPr txBox="1"/>
            <p:nvPr/>
          </p:nvSpPr>
          <p:spPr>
            <a:xfrm>
              <a:off x="584087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5E5E5E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Lorem ipsum dolor sit amet, consectetur adipiscing. Lorem ipsum dolor sit.</a:t>
              </a:r>
              <a:endParaRPr sz="8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289" name="Google Shape;289;p33"/>
          <p:cNvSpPr/>
          <p:nvPr/>
        </p:nvSpPr>
        <p:spPr>
          <a:xfrm rot="-711236">
            <a:off x="3899938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90" name="Google Shape;290;p33"/>
          <p:cNvGrpSpPr/>
          <p:nvPr/>
        </p:nvGrpSpPr>
        <p:grpSpPr>
          <a:xfrm>
            <a:off x="4333100" y="1382072"/>
            <a:ext cx="1712700" cy="1246754"/>
            <a:chOff x="4409300" y="1219942"/>
            <a:chExt cx="1712700" cy="1246754"/>
          </a:xfrm>
        </p:grpSpPr>
        <p:sp>
          <p:nvSpPr>
            <p:cNvPr id="291" name="Google Shape;291;p33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92" name="Google Shape;292;p33"/>
            <p:cNvSpPr txBox="1"/>
            <p:nvPr/>
          </p:nvSpPr>
          <p:spPr>
            <a:xfrm>
              <a:off x="4921731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5E5E5E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1 mês</a:t>
              </a:r>
              <a:endParaRPr b="1" sz="8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93" name="Google Shape;293;p33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94" name="Google Shape;294;p33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95" name="Google Shape;295;p33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5E5E5E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Lorem ipsum dolor sit amet, consectetur adipiscing. Lorem ipsum dolor sit.</a:t>
              </a:r>
              <a:endParaRPr sz="8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296" name="Google Shape;296;p33"/>
          <p:cNvSpPr/>
          <p:nvPr/>
        </p:nvSpPr>
        <p:spPr>
          <a:xfrm flipH="1" rot="711236">
            <a:off x="2608258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97" name="Google Shape;297;p33"/>
          <p:cNvGrpSpPr/>
          <p:nvPr/>
        </p:nvGrpSpPr>
        <p:grpSpPr>
          <a:xfrm>
            <a:off x="3076688" y="2683244"/>
            <a:ext cx="1712700" cy="1230715"/>
            <a:chOff x="3021975" y="2541798"/>
            <a:chExt cx="1712700" cy="1230715"/>
          </a:xfrm>
        </p:grpSpPr>
        <p:sp>
          <p:nvSpPr>
            <p:cNvPr id="298" name="Google Shape;298;p33"/>
            <p:cNvSpPr txBox="1"/>
            <p:nvPr/>
          </p:nvSpPr>
          <p:spPr>
            <a:xfrm>
              <a:off x="3529877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701C7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1 mês</a:t>
              </a:r>
              <a:endParaRPr b="1" sz="800">
                <a:solidFill>
                  <a:srgbClr val="701C7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1" name="Google Shape;301;p33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Lorem ipsum dolor sit amet, consectetur adipiscing. Lorem ipsum dolor sit.</a:t>
              </a:r>
              <a:endParaRPr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303" name="Google Shape;303;p33"/>
          <p:cNvSpPr/>
          <p:nvPr/>
        </p:nvSpPr>
        <p:spPr>
          <a:xfrm rot="-711236">
            <a:off x="1334133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789875" y="1382072"/>
            <a:ext cx="1712700" cy="1246754"/>
            <a:chOff x="1637475" y="1219942"/>
            <a:chExt cx="1712700" cy="1246754"/>
          </a:xfrm>
        </p:grpSpPr>
        <p:sp>
          <p:nvSpPr>
            <p:cNvPr id="305" name="Google Shape;305;p33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6" name="Google Shape;306;p33"/>
            <p:cNvSpPr txBox="1"/>
            <p:nvPr/>
          </p:nvSpPr>
          <p:spPr>
            <a:xfrm>
              <a:off x="2144544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701C7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1 Mês</a:t>
              </a:r>
              <a:endParaRPr b="1" sz="800">
                <a:solidFill>
                  <a:srgbClr val="701C7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8" name="Google Shape;308;p33"/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Lorem ipsum dolor sit amet, consectetur adipiscing. Lorem ipsum dolor sit.</a:t>
              </a:r>
              <a:endParaRPr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310" name="Google Shape;310;p33"/>
          <p:cNvSpPr/>
          <p:nvPr/>
        </p:nvSpPr>
        <p:spPr>
          <a:xfrm rot="-711236">
            <a:off x="6465750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1" name="Google Shape;311;p33"/>
          <p:cNvSpPr/>
          <p:nvPr/>
        </p:nvSpPr>
        <p:spPr>
          <a:xfrm flipH="1" rot="711236">
            <a:off x="5181012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12" name="Google Shape;312;p33"/>
          <p:cNvGrpSpPr/>
          <p:nvPr/>
        </p:nvGrpSpPr>
        <p:grpSpPr>
          <a:xfrm>
            <a:off x="5586175" y="2683244"/>
            <a:ext cx="1712700" cy="1230715"/>
            <a:chOff x="5796625" y="2541798"/>
            <a:chExt cx="1712700" cy="1230715"/>
          </a:xfrm>
        </p:grpSpPr>
        <p:sp>
          <p:nvSpPr>
            <p:cNvPr id="313" name="Google Shape;313;p33"/>
            <p:cNvSpPr/>
            <p:nvPr/>
          </p:nvSpPr>
          <p:spPr>
            <a:xfrm rot="-1789476">
              <a:off x="6572742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15" name="Google Shape;315;p33"/>
            <p:cNvSpPr txBox="1"/>
            <p:nvPr/>
          </p:nvSpPr>
          <p:spPr>
            <a:xfrm>
              <a:off x="584087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rgbClr val="5E5E5E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Testar produção</a:t>
              </a:r>
              <a:endParaRPr sz="10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16" name="Google Shape;316;p33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317" name="Google Shape;317;p33"/>
          <p:cNvSpPr/>
          <p:nvPr/>
        </p:nvSpPr>
        <p:spPr>
          <a:xfrm rot="-711236">
            <a:off x="3899938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18" name="Google Shape;318;p33"/>
          <p:cNvGrpSpPr/>
          <p:nvPr/>
        </p:nvGrpSpPr>
        <p:grpSpPr>
          <a:xfrm>
            <a:off x="4333100" y="1382072"/>
            <a:ext cx="1712700" cy="1246754"/>
            <a:chOff x="4409300" y="1219942"/>
            <a:chExt cx="1712700" cy="1246754"/>
          </a:xfrm>
        </p:grpSpPr>
        <p:sp>
          <p:nvSpPr>
            <p:cNvPr id="319" name="Google Shape;319;p33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21" name="Google Shape;321;p33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22" name="Google Shape;322;p33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rgbClr val="5E5E5E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Testes de utilização</a:t>
              </a:r>
              <a:endParaRPr sz="10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323" name="Google Shape;323;p33"/>
          <p:cNvSpPr/>
          <p:nvPr/>
        </p:nvSpPr>
        <p:spPr>
          <a:xfrm flipH="1" rot="711236">
            <a:off x="2608258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24" name="Google Shape;324;p33"/>
          <p:cNvGrpSpPr/>
          <p:nvPr/>
        </p:nvGrpSpPr>
        <p:grpSpPr>
          <a:xfrm>
            <a:off x="3076688" y="2683244"/>
            <a:ext cx="1712700" cy="1230715"/>
            <a:chOff x="3021975" y="2541798"/>
            <a:chExt cx="1712700" cy="1230715"/>
          </a:xfrm>
        </p:grpSpPr>
        <p:sp>
          <p:nvSpPr>
            <p:cNvPr id="325" name="Google Shape;325;p33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27" name="Google Shape;327;p33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Testes de conceito</a:t>
              </a:r>
              <a:endParaRPr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329" name="Google Shape;329;p33"/>
          <p:cNvSpPr/>
          <p:nvPr/>
        </p:nvSpPr>
        <p:spPr>
          <a:xfrm rot="-711236">
            <a:off x="1334133" y="2627201"/>
            <a:ext cx="1350909" cy="57662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30" name="Google Shape;330;p33"/>
          <p:cNvGrpSpPr/>
          <p:nvPr/>
        </p:nvGrpSpPr>
        <p:grpSpPr>
          <a:xfrm>
            <a:off x="1789875" y="1382072"/>
            <a:ext cx="1712700" cy="1246754"/>
            <a:chOff x="1637475" y="1219942"/>
            <a:chExt cx="1712700" cy="1246754"/>
          </a:xfrm>
        </p:grpSpPr>
        <p:sp>
          <p:nvSpPr>
            <p:cNvPr id="331" name="Google Shape;331;p33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32" name="Google Shape;332;p33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33" name="Google Shape;333;p33"/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Testes de funcionamento</a:t>
              </a:r>
              <a:endParaRPr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34" name="Google Shape;334;p33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Processo de criação de produto</a:t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340" name="Google Shape;340;p34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1" name="Google Shape;341;p34"/>
          <p:cNvGrpSpPr/>
          <p:nvPr/>
        </p:nvGrpSpPr>
        <p:grpSpPr>
          <a:xfrm>
            <a:off x="6254516" y="1318143"/>
            <a:ext cx="2460300" cy="2460300"/>
            <a:chOff x="6254516" y="1318143"/>
            <a:chExt cx="2460300" cy="2460300"/>
          </a:xfrm>
        </p:grpSpPr>
        <p:sp>
          <p:nvSpPr>
            <p:cNvPr id="342" name="Google Shape;342;p34"/>
            <p:cNvSpPr/>
            <p:nvPr/>
          </p:nvSpPr>
          <p:spPr>
            <a:xfrm rot="2700000">
              <a:off x="7239866" y="1053398"/>
              <a:ext cx="489601" cy="2989789"/>
            </a:xfrm>
            <a:prstGeom prst="roundRect">
              <a:avLst>
                <a:gd fmla="val 50000" name="adj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644396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b="1" sz="900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4" name="Google Shape;344;p34"/>
            <p:cNvSpPr txBox="1"/>
            <p:nvPr/>
          </p:nvSpPr>
          <p:spPr>
            <a:xfrm rot="-2700000">
              <a:off x="6375763" y="2297099"/>
              <a:ext cx="2378424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Lançamento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Pensamentos finais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50" name="Google Shape;350;p35"/>
          <p:cNvSpPr txBox="1"/>
          <p:nvPr>
            <p:ph idx="1" type="body"/>
          </p:nvPr>
        </p:nvSpPr>
        <p:spPr>
          <a:xfrm>
            <a:off x="311700" y="1310375"/>
            <a:ext cx="8520600" cy="32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“Always deliver more than expected.” 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                                         Larry Page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Se tu </a:t>
            </a: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caíres</a:t>
            </a: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, estarei lá para te apanhar.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                                      O Chão  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cxnSp>
        <p:nvCxnSpPr>
          <p:cNvPr id="351" name="Google Shape;351;p35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Laboratório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57" name="Google Shape;357;p36"/>
          <p:cNvSpPr txBox="1"/>
          <p:nvPr>
            <p:ph idx="1" type="body"/>
          </p:nvPr>
        </p:nvSpPr>
        <p:spPr>
          <a:xfrm>
            <a:off x="311700" y="1310375"/>
            <a:ext cx="3789000" cy="32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Estruturar uma ideia (10 mins)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Validar com um cliente (15 mins)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Reestruturar e criar conceito e estratégia (10 mins)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Efetuar planeamento (10 mins)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Discussão (20 mins)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cxnSp>
        <p:nvCxnSpPr>
          <p:cNvPr id="358" name="Google Shape;358;p36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Laboratório - Problemáticas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64" name="Google Shape;364;p37"/>
          <p:cNvSpPr txBox="1"/>
          <p:nvPr>
            <p:ph idx="1" type="body"/>
          </p:nvPr>
        </p:nvSpPr>
        <p:spPr>
          <a:xfrm>
            <a:off x="311700" y="1310375"/>
            <a:ext cx="3789000" cy="32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Incêndios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Seca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Falta de pessoas nas empresas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Refugiados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Turismo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Transportes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Acesso a comida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Saúde mental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o</a:t>
            </a: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utros</a:t>
            </a:r>
            <a:r>
              <a:rPr lang="en" sz="1400">
                <a:solidFill>
                  <a:srgbClr val="434343"/>
                </a:solidFill>
                <a:highlight>
                  <a:srgbClr val="FFFFFF"/>
                </a:highlight>
              </a:rPr>
              <a:t>...</a:t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cxnSp>
        <p:nvCxnSpPr>
          <p:cNvPr id="365" name="Google Shape;365;p37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310375"/>
            <a:ext cx="8520600" cy="32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</a:rPr>
              <a:t>O principal objetivo do processo de criação de um produto não é o de fazer algo perfeito e com um design atrativo!</a:t>
            </a:r>
            <a:endParaRPr sz="12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434343"/>
                </a:solidFill>
                <a:highlight>
                  <a:srgbClr val="FFFFFF"/>
                </a:highlight>
              </a:rPr>
              <a:t> O principal objetivo é o de identificar e perceber os problemas (“dores”) dos potenciais clientes e criar um produto que ajude a corresponder e se possível superar esses problemas.</a:t>
            </a:r>
            <a:endParaRPr sz="1200">
              <a:solidFill>
                <a:srgbClr val="434343"/>
              </a:solidFill>
            </a:endParaRPr>
          </a:p>
        </p:txBody>
      </p:sp>
      <p:cxnSp>
        <p:nvCxnSpPr>
          <p:cNvPr id="74" name="Google Shape;74;p15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5" name="Google Shape;75;p15"/>
          <p:cNvGrpSpPr/>
          <p:nvPr/>
        </p:nvGrpSpPr>
        <p:grpSpPr>
          <a:xfrm>
            <a:off x="651025" y="2222200"/>
            <a:ext cx="7741200" cy="2419750"/>
            <a:chOff x="651025" y="2222200"/>
            <a:chExt cx="7741200" cy="2419750"/>
          </a:xfrm>
        </p:grpSpPr>
        <p:sp>
          <p:nvSpPr>
            <p:cNvPr id="76" name="Google Shape;76;p15"/>
            <p:cNvSpPr txBox="1"/>
            <p:nvPr/>
          </p:nvSpPr>
          <p:spPr>
            <a:xfrm>
              <a:off x="651025" y="2222200"/>
              <a:ext cx="7741200" cy="6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2250">
                  <a:solidFill>
                    <a:schemeClr val="dk1"/>
                  </a:solidFill>
                  <a:highlight>
                    <a:srgbClr val="FFFFFF"/>
                  </a:highlight>
                  <a:latin typeface="Georgia"/>
                  <a:ea typeface="Georgia"/>
                  <a:cs typeface="Georgia"/>
                  <a:sym typeface="Georgia"/>
                </a:rPr>
                <a:t>Não existe um processo PERFEITO de criação de Produto</a:t>
              </a:r>
              <a:endParaRPr>
                <a:solidFill>
                  <a:schemeClr val="dk1"/>
                </a:solidFill>
              </a:endParaRPr>
            </a:p>
          </p:txBody>
        </p:sp>
        <p:pic>
          <p:nvPicPr>
            <p:cNvPr id="77" name="Google Shape;77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79813" y="2724200"/>
              <a:ext cx="3411725" cy="1917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Mindset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16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Mindset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255300" y="195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dk1"/>
                </a:solidFill>
              </a:rPr>
              <a:t>Keep it simple and stupid - KISS</a:t>
            </a:r>
            <a:endParaRPr sz="3600" u="sng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O produto no Canvas</a:t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91" name="Google Shape;91;p17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550" y="1170125"/>
            <a:ext cx="591890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Processo de criação de produto</a:t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98" name="Google Shape;98;p18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9" name="Google Shape;99;p18"/>
          <p:cNvGrpSpPr/>
          <p:nvPr/>
        </p:nvGrpSpPr>
        <p:grpSpPr>
          <a:xfrm>
            <a:off x="3203958" y="1258050"/>
            <a:ext cx="2547000" cy="2547000"/>
            <a:chOff x="3203958" y="1258050"/>
            <a:chExt cx="2547000" cy="2547000"/>
          </a:xfrm>
        </p:grpSpPr>
        <p:sp>
          <p:nvSpPr>
            <p:cNvPr id="100" name="Google Shape;100;p1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1200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1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Protótipo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" name="Google Shape;103;p18"/>
          <p:cNvGrpSpPr/>
          <p:nvPr/>
        </p:nvGrpSpPr>
        <p:grpSpPr>
          <a:xfrm>
            <a:off x="6254516" y="1318143"/>
            <a:ext cx="2460300" cy="2460300"/>
            <a:chOff x="6254516" y="1318143"/>
            <a:chExt cx="2460300" cy="2460300"/>
          </a:xfrm>
        </p:grpSpPr>
        <p:sp>
          <p:nvSpPr>
            <p:cNvPr id="104" name="Google Shape;104;p18"/>
            <p:cNvSpPr/>
            <p:nvPr/>
          </p:nvSpPr>
          <p:spPr>
            <a:xfrm rot="2700000">
              <a:off x="7239866" y="1053398"/>
              <a:ext cx="489601" cy="2989789"/>
            </a:xfrm>
            <a:prstGeom prst="roundRect">
              <a:avLst>
                <a:gd fmla="val 50000" name="adj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644396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b="1" sz="900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18"/>
            <p:cNvSpPr txBox="1"/>
            <p:nvPr/>
          </p:nvSpPr>
          <p:spPr>
            <a:xfrm rot="-2700000">
              <a:off x="6375763" y="2297099"/>
              <a:ext cx="2378424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Lançamento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" name="Google Shape;107;p18"/>
          <p:cNvGrpSpPr/>
          <p:nvPr/>
        </p:nvGrpSpPr>
        <p:grpSpPr>
          <a:xfrm>
            <a:off x="4761418" y="1318143"/>
            <a:ext cx="2460300" cy="2460300"/>
            <a:chOff x="4761418" y="1318143"/>
            <a:chExt cx="2460300" cy="2460300"/>
          </a:xfrm>
        </p:grpSpPr>
        <p:sp>
          <p:nvSpPr>
            <p:cNvPr id="108" name="Google Shape;108;p18"/>
            <p:cNvSpPr/>
            <p:nvPr/>
          </p:nvSpPr>
          <p:spPr>
            <a:xfrm rot="2700000">
              <a:off x="5746767" y="1053398"/>
              <a:ext cx="489601" cy="2989789"/>
            </a:xfrm>
            <a:prstGeom prst="roundRect">
              <a:avLst>
                <a:gd fmla="val 50000" name="adj"/>
              </a:avLst>
            </a:prstGeom>
            <a:solidFill>
              <a:srgbClr val="0E65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4950863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0E65F0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1" sz="900">
                <a:solidFill>
                  <a:srgbClr val="0E65F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18"/>
            <p:cNvSpPr txBox="1"/>
            <p:nvPr/>
          </p:nvSpPr>
          <p:spPr>
            <a:xfrm rot="-2700000">
              <a:off x="4896424" y="2302799"/>
              <a:ext cx="2362302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Testes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1" name="Google Shape;111;p18"/>
          <p:cNvGrpSpPr/>
          <p:nvPr/>
        </p:nvGrpSpPr>
        <p:grpSpPr>
          <a:xfrm>
            <a:off x="1776626" y="1318143"/>
            <a:ext cx="2460300" cy="2460300"/>
            <a:chOff x="1776626" y="1318143"/>
            <a:chExt cx="2460300" cy="2460300"/>
          </a:xfrm>
        </p:grpSpPr>
        <p:grpSp>
          <p:nvGrpSpPr>
            <p:cNvPr id="112" name="Google Shape;112;p18"/>
            <p:cNvGrpSpPr/>
            <p:nvPr/>
          </p:nvGrpSpPr>
          <p:grpSpPr>
            <a:xfrm>
              <a:off x="1776626" y="1318143"/>
              <a:ext cx="2460300" cy="2460300"/>
              <a:chOff x="1776626" y="1318143"/>
              <a:chExt cx="2460300" cy="2460300"/>
            </a:xfrm>
          </p:grpSpPr>
          <p:sp>
            <p:nvSpPr>
              <p:cNvPr id="113" name="Google Shape;113;p18"/>
              <p:cNvSpPr/>
              <p:nvPr/>
            </p:nvSpPr>
            <p:spPr>
              <a:xfrm rot="2700000">
                <a:off x="2761975" y="1053398"/>
                <a:ext cx="489601" cy="2989789"/>
              </a:xfrm>
              <a:prstGeom prst="roundRect">
                <a:avLst>
                  <a:gd fmla="val 50000" name="adj"/>
                </a:avLst>
              </a:prstGeom>
              <a:solidFill>
                <a:srgbClr val="0C58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8"/>
              <p:cNvSpPr txBox="1"/>
              <p:nvPr/>
            </p:nvSpPr>
            <p:spPr>
              <a:xfrm rot="-2700000">
                <a:off x="1899549" y="2297849"/>
                <a:ext cx="2376303" cy="3428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Projecto</a:t>
                </a:r>
                <a:endParaRPr b="1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5" name="Google Shape;115;p18"/>
            <p:cNvSpPr/>
            <p:nvPr/>
          </p:nvSpPr>
          <p:spPr>
            <a:xfrm>
              <a:off x="196607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9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6" name="Google Shape;116;p18"/>
          <p:cNvGrpSpPr/>
          <p:nvPr/>
        </p:nvGrpSpPr>
        <p:grpSpPr>
          <a:xfrm>
            <a:off x="284959" y="1318143"/>
            <a:ext cx="2460300" cy="2460300"/>
            <a:chOff x="284959" y="1318143"/>
            <a:chExt cx="2460300" cy="2460300"/>
          </a:xfrm>
        </p:grpSpPr>
        <p:sp>
          <p:nvSpPr>
            <p:cNvPr id="117" name="Google Shape;117;p18"/>
            <p:cNvSpPr/>
            <p:nvPr/>
          </p:nvSpPr>
          <p:spPr>
            <a:xfrm rot="2700000">
              <a:off x="1270309" y="1053398"/>
              <a:ext cx="489601" cy="2989789"/>
            </a:xfrm>
            <a:prstGeom prst="roundRect">
              <a:avLst>
                <a:gd fmla="val 50000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472955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sz="9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18"/>
            <p:cNvSpPr txBox="1"/>
            <p:nvPr/>
          </p:nvSpPr>
          <p:spPr>
            <a:xfrm rot="-2700000">
              <a:off x="414317" y="2300549"/>
              <a:ext cx="2368666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Ideia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Processo de criação de produto</a:t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125" name="Google Shape;125;p19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6" name="Google Shape;126;p19"/>
          <p:cNvGrpSpPr/>
          <p:nvPr/>
        </p:nvGrpSpPr>
        <p:grpSpPr>
          <a:xfrm>
            <a:off x="284959" y="1318143"/>
            <a:ext cx="2460300" cy="2460300"/>
            <a:chOff x="284959" y="1318143"/>
            <a:chExt cx="2460300" cy="2460300"/>
          </a:xfrm>
        </p:grpSpPr>
        <p:sp>
          <p:nvSpPr>
            <p:cNvPr id="127" name="Google Shape;127;p19"/>
            <p:cNvSpPr/>
            <p:nvPr/>
          </p:nvSpPr>
          <p:spPr>
            <a:xfrm rot="2700000">
              <a:off x="1270309" y="1053398"/>
              <a:ext cx="489601" cy="2989789"/>
            </a:xfrm>
            <a:prstGeom prst="roundRect">
              <a:avLst>
                <a:gd fmla="val 50000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472955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sz="9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19"/>
            <p:cNvSpPr txBox="1"/>
            <p:nvPr/>
          </p:nvSpPr>
          <p:spPr>
            <a:xfrm rot="-2700000">
              <a:off x="414317" y="2300549"/>
              <a:ext cx="2368666" cy="34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Ideia</a:t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Ideia - conceção</a:t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135" name="Google Shape;135;p20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20"/>
          <p:cNvSpPr txBox="1"/>
          <p:nvPr/>
        </p:nvSpPr>
        <p:spPr>
          <a:xfrm>
            <a:off x="311700" y="1138425"/>
            <a:ext cx="6573000" cy="17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Pode surgir de várias fontes (eu, amigos, colegas, clientes, concorrentes, parceiros)</a:t>
            </a:r>
            <a:endParaRPr sz="1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Ser de vários tipos (produto, serviço, solução, processo)</a:t>
            </a:r>
            <a:endParaRPr sz="1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Ser fácil de resumir (em 1 ou 2 frases no máximo)</a:t>
            </a:r>
            <a:endParaRPr sz="1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Ser o mais específica possível (corresponder a uma questão específica)</a:t>
            </a:r>
            <a:endParaRPr sz="1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Ser discutida (quando possível e salvaguardando a confidencialidade)</a:t>
            </a:r>
            <a:endParaRPr sz="1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038" y="2733775"/>
            <a:ext cx="7045925" cy="22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Ideia - como estruturar</a:t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143" name="Google Shape;143;p21"/>
          <p:cNvCxnSpPr/>
          <p:nvPr/>
        </p:nvCxnSpPr>
        <p:spPr>
          <a:xfrm>
            <a:off x="311700" y="1083838"/>
            <a:ext cx="622500" cy="135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21"/>
          <p:cNvSpPr txBox="1"/>
          <p:nvPr/>
        </p:nvSpPr>
        <p:spPr>
          <a:xfrm>
            <a:off x="311700" y="1244575"/>
            <a:ext cx="8520600" cy="3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60000"/>
              </a:lnSpc>
              <a:spcBef>
                <a:spcPts val="1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Identificar os problemas 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6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Os 3 principais desafios nesta área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? / O que causa a maior dor de cabeça sobre este tópico?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60000"/>
              </a:lnSpc>
              <a:spcBef>
                <a:spcPts val="1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Priorizar</a:t>
            </a:r>
            <a:r>
              <a:rPr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as “dores” 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6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 que leva mais tempo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? / O que tem maior custo? / O que é mais importante sobre este tópico?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60000"/>
              </a:lnSpc>
              <a:spcBef>
                <a:spcPts val="18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Analisar</a:t>
            </a:r>
            <a:r>
              <a:rPr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as soluções existentes 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6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Como apareceu o problema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? / Que soluções utilizam para o resolver neste momento?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